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552" r:id="rId3"/>
    <p:sldId id="511" r:id="rId4"/>
    <p:sldId id="555" r:id="rId5"/>
    <p:sldId id="556" r:id="rId6"/>
    <p:sldId id="582" r:id="rId7"/>
    <p:sldId id="583" r:id="rId8"/>
    <p:sldId id="584" r:id="rId9"/>
    <p:sldId id="557" r:id="rId10"/>
    <p:sldId id="538" r:id="rId11"/>
    <p:sldId id="585" r:id="rId12"/>
    <p:sldId id="558" r:id="rId13"/>
    <p:sldId id="586" r:id="rId14"/>
    <p:sldId id="588" r:id="rId15"/>
    <p:sldId id="587" r:id="rId16"/>
    <p:sldId id="562" r:id="rId17"/>
    <p:sldId id="563" r:id="rId18"/>
    <p:sldId id="534" r:id="rId19"/>
    <p:sldId id="560" r:id="rId20"/>
    <p:sldId id="567" r:id="rId21"/>
    <p:sldId id="568" r:id="rId22"/>
    <p:sldId id="512" r:id="rId23"/>
    <p:sldId id="589" r:id="rId24"/>
    <p:sldId id="546" r:id="rId25"/>
    <p:sldId id="533" r:id="rId2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clrMru>
    <a:srgbClr val="00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39"/>
    <p:restoredTop sz="94692"/>
  </p:normalViewPr>
  <p:slideViewPr>
    <p:cSldViewPr snapToGrid="0">
      <p:cViewPr varScale="1">
        <p:scale>
          <a:sx n="192" d="100"/>
          <a:sy n="192" d="100"/>
        </p:scale>
        <p:origin x="107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5323C3-63BA-8D4E-822C-727EFA617B85}" type="datetimeFigureOut">
              <a:rPr lang="en-US" smtClean="0"/>
              <a:t>8/30/23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8831F-DAFB-FD4E-851D-A622D0E14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24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jpe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A8545A58-F2B3-4653-94CC-34194E6AE509}" type="datetimeFigureOut">
              <a:rPr lang="en-US" smtClean="0"/>
              <a:pPr/>
              <a:t>8/30/23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C88FE318-AE0D-4808-A70C-FAD490D39F0E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531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8/30/23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474ECD4A-1D3F-4C9F-9338-193562AB3F0A}" type="datetimeFigureOut">
              <a:rPr lang="en-US" smtClean="0"/>
              <a:pPr/>
              <a:t>8/30/23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43888B5-197D-4E5D-9DB9-9B33BD0252C3}" type="slidenum">
              <a:rPr lang="en-AU" smtClean="0"/>
              <a:pPr/>
              <a:t>‹#›</a:t>
            </a:fld>
            <a:endParaRPr lang="en-A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eg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>
            <a:normAutofit fontScale="90000"/>
          </a:bodyPr>
          <a:lstStyle/>
          <a:p>
            <a:r>
              <a:rPr lang="en-AU" sz="3600" dirty="0">
                <a:solidFill>
                  <a:schemeClr val="bg1"/>
                </a:solidFill>
              </a:rPr>
              <a:t>Designing rigorous surveys and experiments:</a:t>
            </a:r>
            <a:br>
              <a:rPr lang="en-AU" sz="3100" dirty="0">
                <a:solidFill>
                  <a:schemeClr val="bg1"/>
                </a:solidFill>
              </a:rPr>
            </a:br>
            <a:r>
              <a:rPr lang="en-AU" sz="28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REPLICATION!!!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6176813"/>
            <a:ext cx="7674501" cy="675777"/>
          </a:xfrm>
        </p:spPr>
        <p:txBody>
          <a:bodyPr/>
          <a:lstStyle/>
          <a:p>
            <a:pPr algn="l"/>
            <a:r>
              <a:rPr lang="en-AU" dirty="0">
                <a:solidFill>
                  <a:srgbClr val="FFFFFF"/>
                </a:solidFill>
              </a:rPr>
              <a:t>Dr John Dwyer CONS7008</a:t>
            </a:r>
          </a:p>
        </p:txBody>
      </p:sp>
      <p:pic>
        <p:nvPicPr>
          <p:cNvPr id="5" name="Picture 4" descr="UNADJUSTEDNONRAW_thumb_7b10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0741" y="1991883"/>
            <a:ext cx="3360000" cy="2520000"/>
          </a:xfrm>
          <a:prstGeom prst="rect">
            <a:avLst/>
          </a:prstGeom>
          <a:ln w="38100" cmpd="sng">
            <a:solidFill>
              <a:srgbClr val="4F81BD"/>
            </a:solidFill>
          </a:ln>
        </p:spPr>
      </p:pic>
      <p:pic>
        <p:nvPicPr>
          <p:cNvPr id="6" name="Picture 5" descr="UNADJUSTEDNONRAW_thumb_7b11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3902" y="2633567"/>
            <a:ext cx="3360000" cy="2520000"/>
          </a:xfrm>
          <a:prstGeom prst="rect">
            <a:avLst/>
          </a:prstGeom>
          <a:ln w="38100" cmpd="sng">
            <a:solidFill>
              <a:srgbClr val="4F81BD"/>
            </a:solidFill>
          </a:ln>
        </p:spPr>
      </p:pic>
      <p:pic>
        <p:nvPicPr>
          <p:cNvPr id="8" name="Picture 7" descr="UNADJUSTEDNONRAW_thumb_7b13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94424" y="1991883"/>
            <a:ext cx="3360000" cy="2520000"/>
          </a:xfrm>
          <a:prstGeom prst="rect">
            <a:avLst/>
          </a:prstGeom>
          <a:ln w="38100" cmpd="sng">
            <a:solidFill>
              <a:srgbClr val="4F81BD"/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 with low confidence">
            <a:extLst>
              <a:ext uri="{FF2B5EF4-FFF2-40B4-BE49-F238E27FC236}">
                <a16:creationId xmlns:a16="http://schemas.microsoft.com/office/drawing/2014/main" id="{3358A0AC-418D-D953-81AC-7A44C05A3D8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6638" y="152397"/>
            <a:ext cx="2571833" cy="3506111"/>
          </a:xfrm>
          <a:prstGeom prst="rect">
            <a:avLst/>
          </a:prstGeom>
        </p:spPr>
      </p:pic>
      <p:pic>
        <p:nvPicPr>
          <p:cNvPr id="10" name="Picture 9" descr="A person standing in front of a tree&#10;&#10;Description automatically generated with low confidence">
            <a:extLst>
              <a:ext uri="{FF2B5EF4-FFF2-40B4-BE49-F238E27FC236}">
                <a16:creationId xmlns:a16="http://schemas.microsoft.com/office/drawing/2014/main" id="{50AA152C-3707-9264-800A-8B1D9F32E11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1020"/>
            <a:ext cx="4280235" cy="570698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4D0918CC-75C3-7F99-907E-7DA3FBDAF0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6305"/>
            <a:ext cx="6553200" cy="1034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A person walking through a forest&#10;&#10;Description automatically generated with low confidence">
            <a:extLst>
              <a:ext uri="{FF2B5EF4-FFF2-40B4-BE49-F238E27FC236}">
                <a16:creationId xmlns:a16="http://schemas.microsoft.com/office/drawing/2014/main" id="{AB4497EE-BDEA-DC8D-C390-C84CCB6884C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8956" y="3907971"/>
            <a:ext cx="4425044" cy="295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90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7000CEC1-24FB-84E1-FFDE-98AED7A2B4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" y="116116"/>
            <a:ext cx="5854700" cy="14258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ED4E2CE2-33D9-E1F9-ED56-7419EF2674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900" y="1968500"/>
            <a:ext cx="8919762" cy="4773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748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Replication of survey sites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4" name="image40.png">
            <a:extLst>
              <a:ext uri="{FF2B5EF4-FFF2-40B4-BE49-F238E27FC236}">
                <a16:creationId xmlns:a16="http://schemas.microsoft.com/office/drawing/2014/main" id="{09608609-6FDA-4C55-AC0F-F88ADBF8E7F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719" t="15059" r="57559" b="15319"/>
          <a:stretch/>
        </p:blipFill>
        <p:spPr>
          <a:xfrm>
            <a:off x="4694141" y="1056105"/>
            <a:ext cx="4068415" cy="5093368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5" name="Picture 4" descr="Eastern Curlew with crab prey ">
            <a:extLst>
              <a:ext uri="{FF2B5EF4-FFF2-40B4-BE49-F238E27FC236}">
                <a16:creationId xmlns:a16="http://schemas.microsoft.com/office/drawing/2014/main" id="{34ECED45-D9AD-44A9-92AD-DF629A5F02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645574" y="5253791"/>
            <a:ext cx="1934063" cy="15373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80DA31BA-67C3-4C11-9601-7719F99F801D}"/>
              </a:ext>
            </a:extLst>
          </p:cNvPr>
          <p:cNvSpPr txBox="1">
            <a:spLocks/>
          </p:cNvSpPr>
          <p:nvPr/>
        </p:nvSpPr>
        <p:spPr>
          <a:xfrm>
            <a:off x="601466" y="1492378"/>
            <a:ext cx="3983902" cy="4351338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buFont typeface="Arial" pitchFamily="34" charset="0"/>
              <a:buNone/>
            </a:pPr>
            <a:r>
              <a:rPr lang="en-CA" sz="3000" dirty="0">
                <a:solidFill>
                  <a:schemeClr val="accent5">
                    <a:lumMod val="50000"/>
                  </a:schemeClr>
                </a:solidFill>
              </a:rPr>
              <a:t>In observational studies, each site is a replicate:</a:t>
            </a:r>
          </a:p>
          <a:p>
            <a:pPr lvl="1">
              <a:lnSpc>
                <a:spcPct val="120000"/>
              </a:lnSpc>
            </a:pPr>
            <a:r>
              <a:rPr lang="en-CA" sz="2600" dirty="0">
                <a:solidFill>
                  <a:srgbClr val="C0504D"/>
                </a:solidFill>
              </a:rPr>
              <a:t>Increases precision of population parameter estimates</a:t>
            </a:r>
          </a:p>
          <a:p>
            <a:pPr lvl="1">
              <a:lnSpc>
                <a:spcPct val="120000"/>
              </a:lnSpc>
            </a:pPr>
            <a:r>
              <a:rPr lang="en-CA" sz="2600" dirty="0">
                <a:solidFill>
                  <a:srgbClr val="C0504D"/>
                </a:solidFill>
              </a:rPr>
              <a:t>Requires non-biased but representative selection of sites</a:t>
            </a:r>
          </a:p>
          <a:p>
            <a:pPr marL="0" indent="0">
              <a:buFont typeface="Arial" pitchFamily="34" charset="0"/>
              <a:buNone/>
            </a:pPr>
            <a:endParaRPr lang="en-CA" sz="2600" dirty="0"/>
          </a:p>
          <a:p>
            <a:pPr marL="0" indent="0">
              <a:buFont typeface="Arial" pitchFamily="34" charset="0"/>
              <a:buNone/>
            </a:pPr>
            <a:endParaRPr lang="en-CA" sz="2600" dirty="0"/>
          </a:p>
          <a:p>
            <a:pPr marL="0" indent="0">
              <a:buFont typeface="Arial" pitchFamily="34" charset="0"/>
              <a:buNone/>
            </a:pPr>
            <a:endParaRPr lang="en-CA" dirty="0"/>
          </a:p>
          <a:p>
            <a:endParaRPr lang="en-CA" dirty="0"/>
          </a:p>
          <a:p>
            <a:pPr marL="0" indent="0">
              <a:buFont typeface="Arial" pitchFamily="34" charset="0"/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27470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1B5C9703-8DA0-70BE-B60F-5B18511BBB78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Replication of camera traps!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4" name="Picture 3" descr="A collage of animals&#10;&#10;Description automatically generated with low confidence">
            <a:extLst>
              <a:ext uri="{FF2B5EF4-FFF2-40B4-BE49-F238E27FC236}">
                <a16:creationId xmlns:a16="http://schemas.microsoft.com/office/drawing/2014/main" id="{C150F749-397D-E608-7C7A-886E2027E9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552"/>
          <a:stretch/>
        </p:blipFill>
        <p:spPr>
          <a:xfrm>
            <a:off x="5598462" y="1066800"/>
            <a:ext cx="2995542" cy="4305300"/>
          </a:xfrm>
          <a:prstGeom prst="rect">
            <a:avLst/>
          </a:prstGeom>
        </p:spPr>
      </p:pic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151DE1B5-7B71-87A6-90C0-B8933706E4E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75" r="49510"/>
          <a:stretch/>
        </p:blipFill>
        <p:spPr>
          <a:xfrm>
            <a:off x="572930" y="1016000"/>
            <a:ext cx="4570569" cy="5401167"/>
          </a:xfrm>
          <a:prstGeom prst="rect">
            <a:avLst/>
          </a:prstGeom>
        </p:spPr>
      </p:pic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A1839113-76E5-F399-903F-C9D31C9C77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4" t="1170" r="13331" b="93107"/>
          <a:stretch/>
        </p:blipFill>
        <p:spPr>
          <a:xfrm>
            <a:off x="0" y="6362701"/>
            <a:ext cx="9054790" cy="49530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9AD5D07F-B730-7FFD-D063-B59F1EAA24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9899" y="5080000"/>
            <a:ext cx="3965631" cy="13117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48101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3438484-C59B-916A-729B-3454A8498EBB}"/>
              </a:ext>
            </a:extLst>
          </p:cNvPr>
          <p:cNvSpPr txBox="1"/>
          <p:nvPr/>
        </p:nvSpPr>
        <p:spPr>
          <a:xfrm>
            <a:off x="450850" y="5556935"/>
            <a:ext cx="82423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www.aims.gov.au</a:t>
            </a:r>
            <a:r>
              <a:rPr lang="en-US" dirty="0"/>
              <a:t>/about/facilities/national-sea-simulator/</a:t>
            </a:r>
            <a:r>
              <a:rPr lang="en-US" dirty="0" err="1"/>
              <a:t>seasim</a:t>
            </a:r>
            <a:r>
              <a:rPr lang="en-US" dirty="0"/>
              <a:t>-virtual-tour</a:t>
            </a:r>
          </a:p>
        </p:txBody>
      </p:sp>
      <p:pic>
        <p:nvPicPr>
          <p:cNvPr id="5" name="Picture 4" descr="A picture containing text, indoor, purple, colorful&#10;&#10;Description automatically generated">
            <a:extLst>
              <a:ext uri="{FF2B5EF4-FFF2-40B4-BE49-F238E27FC236}">
                <a16:creationId xmlns:a16="http://schemas.microsoft.com/office/drawing/2014/main" id="{244220AF-3D2D-CA32-BCF2-4823B2539C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21800"/>
            <a:ext cx="9181730" cy="3723300"/>
          </a:xfrm>
          <a:prstGeom prst="rect">
            <a:avLst/>
          </a:prstGeo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1B5C9703-8DA0-70BE-B60F-5B18511BBB78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Replication of tanks!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3281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1B5C9703-8DA0-70BE-B60F-5B18511BBB78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Replication of tubs!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4" name="Picture 3" descr="A picture containing outdoor&#10;&#10;Description automatically generated">
            <a:extLst>
              <a:ext uri="{FF2B5EF4-FFF2-40B4-BE49-F238E27FC236}">
                <a16:creationId xmlns:a16="http://schemas.microsoft.com/office/drawing/2014/main" id="{9EFF6D2D-33E7-5884-2C29-FFD6E53895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43"/>
          <a:stretch/>
        </p:blipFill>
        <p:spPr>
          <a:xfrm>
            <a:off x="685799" y="1063625"/>
            <a:ext cx="77724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501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Experiment at Oxley Creek Common</a:t>
            </a:r>
          </a:p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Is it best to plant ‘fast’ or ‘hardy’ species when trying to restore subtropical rainforest?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An experimental example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2" name="Picture 1" descr="UNADJUSTEDNONRAW_thumb_6419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3676317"/>
            <a:ext cx="9144000" cy="3181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9012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UNADJUSTEDNONRAW_thumb_640f.jp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336841"/>
            <a:ext cx="9144000" cy="5093369"/>
          </a:xfrm>
          <a:prstGeom prst="rect">
            <a:avLst/>
          </a:prstGeom>
        </p:spPr>
      </p:pic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Two mixtures of species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49026" y="1412856"/>
            <a:ext cx="2096144" cy="707886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none">
            <a:spAutoFit/>
          </a:bodyPr>
          <a:lstStyle/>
          <a:p>
            <a:r>
              <a:rPr lang="en-US" sz="4000" i="1" dirty="0">
                <a:latin typeface="Arial"/>
                <a:cs typeface="Arial"/>
              </a:rPr>
              <a:t>HARDY</a:t>
            </a:r>
          </a:p>
        </p:txBody>
      </p:sp>
      <p:sp>
        <p:nvSpPr>
          <p:cNvPr id="5" name="Rectangle 4"/>
          <p:cNvSpPr/>
          <p:nvPr/>
        </p:nvSpPr>
        <p:spPr>
          <a:xfrm>
            <a:off x="6353616" y="1404835"/>
            <a:ext cx="1582682" cy="707886"/>
          </a:xfrm>
          <a:prstGeom prst="rect">
            <a:avLst/>
          </a:prstGeom>
          <a:solidFill>
            <a:schemeClr val="bg1">
              <a:alpha val="76000"/>
            </a:schemeClr>
          </a:solidFill>
        </p:spPr>
        <p:txBody>
          <a:bodyPr wrap="none">
            <a:spAutoFit/>
          </a:bodyPr>
          <a:lstStyle/>
          <a:p>
            <a:r>
              <a:rPr lang="en-US" sz="4000" i="1" dirty="0">
                <a:latin typeface="Arial"/>
                <a:cs typeface="Arial"/>
              </a:rPr>
              <a:t>FAST</a:t>
            </a:r>
          </a:p>
        </p:txBody>
      </p:sp>
    </p:spTree>
    <p:extLst>
      <p:ext uri="{BB962C8B-B14F-4D97-AF65-F5344CB8AC3E}">
        <p14:creationId xmlns:p14="http://schemas.microsoft.com/office/powerpoint/2010/main" val="2455697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Planted in 30 x 30 m plots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400 seedlings per plot</a:t>
            </a:r>
          </a:p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Pairs of HARDY and FAST plots were repeated along the corridor </a:t>
            </a:r>
            <a:r>
              <a:rPr lang="mr-IN" sz="3600" dirty="0">
                <a:solidFill>
                  <a:schemeClr val="accent5">
                    <a:lumMod val="50000"/>
                  </a:schemeClr>
                </a:solidFill>
              </a:rPr>
              <a:t>–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 WHY???</a:t>
            </a:r>
          </a:p>
        </p:txBody>
      </p:sp>
    </p:spTree>
    <p:extLst>
      <p:ext uri="{BB962C8B-B14F-4D97-AF65-F5344CB8AC3E}">
        <p14:creationId xmlns:p14="http://schemas.microsoft.com/office/powerpoint/2010/main" val="36195305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20MTrees 2015 V6.jp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73874" y="0"/>
            <a:ext cx="48536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6748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Strength of inference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Ability to draw conclusions about our POPULATION of interest from a SAMPLE 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Ability to explain observed pattern and rule out alternatives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Requires controls, </a:t>
            </a:r>
            <a:r>
              <a:rPr lang="en-US" sz="3200" b="1" u="sng" dirty="0">
                <a:solidFill>
                  <a:srgbClr val="C0504D"/>
                </a:solidFill>
              </a:rPr>
              <a:t>REPLICATION</a:t>
            </a:r>
            <a:r>
              <a:rPr lang="en-US" sz="3200" dirty="0">
                <a:solidFill>
                  <a:srgbClr val="C0504D"/>
                </a:solidFill>
              </a:rPr>
              <a:t> and </a:t>
            </a:r>
            <a:r>
              <a:rPr lang="en-US" sz="3200" dirty="0" err="1">
                <a:solidFill>
                  <a:srgbClr val="C0504D"/>
                </a:solidFill>
              </a:rPr>
              <a:t>randomisation</a:t>
            </a:r>
            <a:endParaRPr lang="en-US" sz="3200" b="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82931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241127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Repeated measures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606871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Repeated measures = multiple observations of a single unit: </a:t>
            </a: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rgbClr val="C0504D"/>
                </a:solidFill>
              </a:rPr>
              <a:t>Improves estimate of mean and provides estimate of variance before and after treatment</a:t>
            </a: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rgbClr val="C0504D"/>
                </a:solidFill>
              </a:rPr>
              <a:t>Useful for understanding effect of the treatment on both mean and variance of response, and the size of the effect relative to the variance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0301417-784D-4615-F7C8-4659F9D749DB}"/>
              </a:ext>
            </a:extLst>
          </p:cNvPr>
          <p:cNvSpPr txBox="1"/>
          <p:nvPr/>
        </p:nvSpPr>
        <p:spPr>
          <a:xfrm>
            <a:off x="577849" y="5908987"/>
            <a:ext cx="79883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Repeated measures ≠ replication!!!</a:t>
            </a:r>
          </a:p>
        </p:txBody>
      </p:sp>
    </p:spTree>
    <p:extLst>
      <p:ext uri="{BB962C8B-B14F-4D97-AF65-F5344CB8AC3E}">
        <p14:creationId xmlns:p14="http://schemas.microsoft.com/office/powerpoint/2010/main" val="14266503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4958BCD-6BC2-4720-A049-2FE14F210E3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6955" y="1796836"/>
            <a:ext cx="4318254" cy="323926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4B5FCCC-10E7-4D84-8186-E51597FFE2FE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25266" y="1823155"/>
            <a:ext cx="4318254" cy="3239262"/>
          </a:xfrm>
          <a:prstGeom prst="rect">
            <a:avLst/>
          </a:prstGeom>
        </p:spPr>
      </p:pic>
      <p:sp>
        <p:nvSpPr>
          <p:cNvPr id="4" name="Rectangle 2"/>
          <p:cNvSpPr txBox="1">
            <a:spLocks noChangeArrowheads="1"/>
          </p:cNvSpPr>
          <p:nvPr/>
        </p:nvSpPr>
        <p:spPr>
          <a:xfrm>
            <a:off x="0" y="241127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Repeated measures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74574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Independence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48655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Definition: the response of one experimental (or survey) unit does not affect the response of another unit</a:t>
            </a:r>
          </a:p>
          <a:p>
            <a:pPr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Lack of independence can arise for many reasons, such as: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b="1" u="sng" dirty="0">
                <a:solidFill>
                  <a:srgbClr val="C0504D"/>
                </a:solidFill>
              </a:rPr>
              <a:t>repeated measures </a:t>
            </a:r>
            <a:r>
              <a:rPr lang="en-US" sz="2400" dirty="0">
                <a:solidFill>
                  <a:srgbClr val="C0504D"/>
                </a:solidFill>
              </a:rPr>
              <a:t>on sampling or experimental units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observations are </a:t>
            </a:r>
            <a:r>
              <a:rPr lang="en-US" sz="2400" b="1" u="sng" dirty="0">
                <a:solidFill>
                  <a:srgbClr val="C0504D"/>
                </a:solidFill>
              </a:rPr>
              <a:t>correlated in time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observations are </a:t>
            </a:r>
            <a:r>
              <a:rPr lang="en-US" sz="2400" b="1" u="sng" dirty="0">
                <a:solidFill>
                  <a:srgbClr val="C0504D"/>
                </a:solidFill>
              </a:rPr>
              <a:t>correlated in space</a:t>
            </a: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3075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Pseudo-replication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48655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This is a problem but can be dealt with</a:t>
            </a:r>
          </a:p>
          <a:p>
            <a:pPr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More on this later…</a:t>
            </a:r>
            <a:endParaRPr lang="en-US" sz="2400" b="1" u="sng" dirty="0">
              <a:solidFill>
                <a:srgbClr val="C0504D"/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6410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Key points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138991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Replication helps establish that a result: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was not exceptional (a one-off / fluke)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applies more broadly than to the specific subjects measured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In general, more replicates = greater power to detect treatment effects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Try to separate replicates by enough space (or time) so that conditions at one replicate are not influenced by (or correlated with) conditions at the others</a:t>
            </a:r>
          </a:p>
        </p:txBody>
      </p:sp>
    </p:spTree>
    <p:extLst>
      <p:ext uri="{BB962C8B-B14F-4D97-AF65-F5344CB8AC3E}">
        <p14:creationId xmlns:p14="http://schemas.microsoft.com/office/powerpoint/2010/main" val="2278865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Coming up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4BE66815-CAAB-91B1-C403-EFC38B1B1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1pm Workshop: </a:t>
            </a:r>
            <a:r>
              <a:rPr lang="en-AU" sz="3200" dirty="0">
                <a:solidFill>
                  <a:schemeClr val="accent1"/>
                </a:solidFill>
              </a:rPr>
              <a:t>Understanding linear regression</a:t>
            </a:r>
          </a:p>
          <a:p>
            <a:pPr algn="ctr"/>
            <a:endParaRPr lang="en-AU" sz="3200" b="1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5pm Lecture (Rich Fuller): </a:t>
            </a:r>
            <a:r>
              <a:rPr lang="en-AU" sz="3200" dirty="0">
                <a:solidFill>
                  <a:schemeClr val="accent1"/>
                </a:solidFill>
              </a:rPr>
              <a:t>Species distributions II</a:t>
            </a:r>
          </a:p>
          <a:p>
            <a:pPr algn="ctr"/>
            <a:endParaRPr lang="en-AU" sz="3200" dirty="0">
              <a:solidFill>
                <a:schemeClr val="accent1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Pre-recorded stats lecture: </a:t>
            </a:r>
            <a:r>
              <a:rPr lang="en-AU" sz="3200" dirty="0">
                <a:solidFill>
                  <a:schemeClr val="accent1"/>
                </a:solidFill>
              </a:rPr>
              <a:t>Linear models (regression)</a:t>
            </a:r>
          </a:p>
          <a:p>
            <a:pPr algn="ctr"/>
            <a:endParaRPr lang="en-AU" sz="3200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Friday R </a:t>
            </a:r>
            <a:r>
              <a:rPr lang="en-AU" sz="3200" b="1" dirty="0" err="1">
                <a:solidFill>
                  <a:schemeClr val="accent2"/>
                </a:solidFill>
              </a:rPr>
              <a:t>Prac</a:t>
            </a:r>
            <a:r>
              <a:rPr lang="en-AU" sz="3200" b="1">
                <a:solidFill>
                  <a:schemeClr val="accent2"/>
                </a:solidFill>
              </a:rPr>
              <a:t>: </a:t>
            </a:r>
            <a:r>
              <a:rPr lang="en-AU" sz="3200">
                <a:solidFill>
                  <a:schemeClr val="accent1"/>
                </a:solidFill>
              </a:rPr>
              <a:t>Linear models (regression)</a:t>
            </a:r>
            <a:endParaRPr lang="en-AU" sz="3200" b="1" dirty="0">
              <a:solidFill>
                <a:srgbClr val="0000FF"/>
              </a:solidFill>
            </a:endParaRPr>
          </a:p>
          <a:p>
            <a:pPr algn="ctr">
              <a:spcBef>
                <a:spcPct val="50000"/>
              </a:spcBef>
              <a:defRPr/>
            </a:pPr>
            <a:endParaRPr lang="en-US" sz="3200" b="0" dirty="0"/>
          </a:p>
        </p:txBody>
      </p:sp>
    </p:spTree>
    <p:extLst>
      <p:ext uri="{BB962C8B-B14F-4D97-AF65-F5344CB8AC3E}">
        <p14:creationId xmlns:p14="http://schemas.microsoft.com/office/powerpoint/2010/main" val="2554362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Replication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The inclusion of </a:t>
            </a: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many units</a:t>
            </a: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(e.g. tigers, bottle trees, landscapes) within observational and experimental studies to ensure that a result: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was not exceptional (a one-off / fluke)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applies more broadly than to the specific subjects measured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Replication also increases statistical power</a:t>
            </a: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5188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Replication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Can occur at different levels: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Replication of entire studies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Replication of landscapes within studies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Replication of experimental or sampling units</a:t>
            </a:r>
          </a:p>
        </p:txBody>
      </p:sp>
    </p:spTree>
    <p:extLst>
      <p:ext uri="{BB962C8B-B14F-4D97-AF65-F5344CB8AC3E}">
        <p14:creationId xmlns:p14="http://schemas.microsoft.com/office/powerpoint/2010/main" val="1942527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Replication of entire studies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C241DD3C-D1F0-344F-8026-0B144370264F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96975"/>
            <a:ext cx="9144000" cy="5015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994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erengeti site exclosures &amp; megafauna">
            <a:extLst>
              <a:ext uri="{FF2B5EF4-FFF2-40B4-BE49-F238E27FC236}">
                <a16:creationId xmlns:a16="http://schemas.microsoft.com/office/drawing/2014/main" id="{CB190093-EE84-4F4E-B4A4-175FB5CEDE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4106041" cy="307953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ogong site photo">
            <a:extLst>
              <a:ext uri="{FF2B5EF4-FFF2-40B4-BE49-F238E27FC236}">
                <a16:creationId xmlns:a16="http://schemas.microsoft.com/office/drawing/2014/main" id="{FC6A3E66-7DA2-DC40-A7ED-4EB75AA60B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15036" y="3836276"/>
            <a:ext cx="4028965" cy="302172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ount Caroline control site unfenced vs NPK fenced 2015">
            <a:extLst>
              <a:ext uri="{FF2B5EF4-FFF2-40B4-BE49-F238E27FC236}">
                <a16:creationId xmlns:a16="http://schemas.microsoft.com/office/drawing/2014/main" id="{7A1D702A-68C3-0F4B-B442-BBDB004D21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3836275"/>
            <a:ext cx="4028966" cy="3021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indeer at Kilpisjarvi site">
            <a:extLst>
              <a:ext uri="{FF2B5EF4-FFF2-40B4-BE49-F238E27FC236}">
                <a16:creationId xmlns:a16="http://schemas.microsoft.com/office/drawing/2014/main" id="{0036E83E-5C5D-F740-8B86-1E789BB47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115036" y="0"/>
            <a:ext cx="4106042" cy="30795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Site photo-1">
            <a:extLst>
              <a:ext uri="{FF2B5EF4-FFF2-40B4-BE49-F238E27FC236}">
                <a16:creationId xmlns:a16="http://schemas.microsoft.com/office/drawing/2014/main" id="{DBF78A7F-50B0-9548-ACF7-572ADF2D1F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57517" y="1918137"/>
            <a:ext cx="4028966" cy="3021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9886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12D5BB63-0B76-CA64-6045-C69B55340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290" y="1919300"/>
            <a:ext cx="5447420" cy="4496917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80D88A0-BA66-3E80-C44C-9DDC4F3A3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84900" cy="1506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745332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ox and whisker chart&#10;&#10;Description automatically generated">
            <a:extLst>
              <a:ext uri="{FF2B5EF4-FFF2-40B4-BE49-F238E27FC236}">
                <a16:creationId xmlns:a16="http://schemas.microsoft.com/office/drawing/2014/main" id="{12D5BB63-0B76-CA64-6045-C69B553401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8290" y="1919300"/>
            <a:ext cx="5447420" cy="4496917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680D88A0-BA66-3E80-C44C-9DDC4F3A3D5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184900" cy="15067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F1311B9-179A-1051-979E-782EA805867A}"/>
              </a:ext>
            </a:extLst>
          </p:cNvPr>
          <p:cNvSpPr txBox="1"/>
          <p:nvPr/>
        </p:nvSpPr>
        <p:spPr>
          <a:xfrm>
            <a:off x="713161" y="6319334"/>
            <a:ext cx="774609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Can draw conclusions about grasslands GLOBALLY!!!</a:t>
            </a:r>
          </a:p>
        </p:txBody>
      </p:sp>
    </p:spTree>
    <p:extLst>
      <p:ext uri="{BB962C8B-B14F-4D97-AF65-F5344CB8AC3E}">
        <p14:creationId xmlns:p14="http://schemas.microsoft.com/office/powerpoint/2010/main" val="3888356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26828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Replication of landscapes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7994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8644</TotalTime>
  <Words>475</Words>
  <Application>Microsoft Macintosh PowerPoint</Application>
  <PresentationFormat>On-screen Show (4:3)</PresentationFormat>
  <Paragraphs>68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Designing rigorous surveys and experiments: REPLICATION!!!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Impacts of Invasion</dc:title>
  <dc:creator>uqybuckl</dc:creator>
  <cp:lastModifiedBy>John Dwyer</cp:lastModifiedBy>
  <cp:revision>238</cp:revision>
  <cp:lastPrinted>2019-09-22T05:43:14Z</cp:lastPrinted>
  <dcterms:created xsi:type="dcterms:W3CDTF">2011-03-25T01:56:11Z</dcterms:created>
  <dcterms:modified xsi:type="dcterms:W3CDTF">2023-08-30T03:57:26Z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382bf1-026c-423b-a2f3-9729d1fde3ca_Enabled">
    <vt:lpwstr>true</vt:lpwstr>
  </property>
  <property fmtid="{D5CDD505-2E9C-101B-9397-08002B2CF9AE}" pid="3" name="MSIP_Label_37382bf1-026c-423b-a2f3-9729d1fde3ca_SetDate">
    <vt:lpwstr>2022-07-05T02:32:10Z</vt:lpwstr>
  </property>
  <property fmtid="{D5CDD505-2E9C-101B-9397-08002B2CF9AE}" pid="4" name="MSIP_Label_37382bf1-026c-423b-a2f3-9729d1fde3ca_Method">
    <vt:lpwstr>Privileged</vt:lpwstr>
  </property>
  <property fmtid="{D5CDD505-2E9C-101B-9397-08002B2CF9AE}" pid="5" name="MSIP_Label_37382bf1-026c-423b-a2f3-9729d1fde3ca_Name">
    <vt:lpwstr>OFFICIAL - PUBLIC</vt:lpwstr>
  </property>
  <property fmtid="{D5CDD505-2E9C-101B-9397-08002B2CF9AE}" pid="6" name="MSIP_Label_37382bf1-026c-423b-a2f3-9729d1fde3ca_SiteId">
    <vt:lpwstr>b6e377cf-9db3-46cb-91a2-fad9605bb15c</vt:lpwstr>
  </property>
  <property fmtid="{D5CDD505-2E9C-101B-9397-08002B2CF9AE}" pid="7" name="MSIP_Label_37382bf1-026c-423b-a2f3-9729d1fde3ca_ActionId">
    <vt:lpwstr>76b4d2b7-3b4e-4ebf-8a00-655408db568f</vt:lpwstr>
  </property>
  <property fmtid="{D5CDD505-2E9C-101B-9397-08002B2CF9AE}" pid="8" name="MSIP_Label_37382bf1-026c-423b-a2f3-9729d1fde3ca_ContentBits">
    <vt:lpwstr>0</vt:lpwstr>
  </property>
</Properties>
</file>

<file path=docProps/thumbnail.jpeg>
</file>